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0" r:id="rId3"/>
    <p:sldId id="262" r:id="rId4"/>
    <p:sldId id="261" r:id="rId5"/>
    <p:sldId id="270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1" r:id="rId14"/>
    <p:sldId id="272" r:id="rId15"/>
    <p:sldId id="279" r:id="rId16"/>
    <p:sldId id="288" r:id="rId17"/>
    <p:sldId id="289" r:id="rId18"/>
    <p:sldId id="290" r:id="rId19"/>
    <p:sldId id="291" r:id="rId20"/>
    <p:sldId id="273" r:id="rId21"/>
    <p:sldId id="274" r:id="rId22"/>
    <p:sldId id="275" r:id="rId23"/>
    <p:sldId id="276" r:id="rId24"/>
    <p:sldId id="278" r:id="rId25"/>
    <p:sldId id="277" r:id="rId26"/>
    <p:sldId id="280" r:id="rId27"/>
    <p:sldId id="281" r:id="rId28"/>
    <p:sldId id="282" r:id="rId29"/>
    <p:sldId id="283" r:id="rId30"/>
    <p:sldId id="285" r:id="rId31"/>
    <p:sldId id="286" r:id="rId32"/>
    <p:sldId id="287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868"/>
    <p:restoredTop sz="94747"/>
  </p:normalViewPr>
  <p:slideViewPr>
    <p:cSldViewPr snapToGrid="0" snapToObjects="1">
      <p:cViewPr varScale="1">
        <p:scale>
          <a:sx n="159" d="100"/>
          <a:sy n="159" d="100"/>
        </p:scale>
        <p:origin x="208" y="4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E70B8-7A87-C84E-8D5C-AD9827246A07}" type="datetimeFigureOut">
              <a:rPr lang="en-US" smtClean="0"/>
              <a:t>10/18/18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B23FE-6DD5-0245-9083-4A3B047624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2792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E70B8-7A87-C84E-8D5C-AD9827246A07}" type="datetimeFigureOut">
              <a:rPr lang="en-US" smtClean="0"/>
              <a:t>10/18/18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B23FE-6DD5-0245-9083-4A3B047624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3443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E70B8-7A87-C84E-8D5C-AD9827246A07}" type="datetimeFigureOut">
              <a:rPr lang="en-US" smtClean="0"/>
              <a:t>10/18/18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B23FE-6DD5-0245-9083-4A3B047624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327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E70B8-7A87-C84E-8D5C-AD9827246A07}" type="datetimeFigureOut">
              <a:rPr lang="en-US" smtClean="0"/>
              <a:t>10/18/18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B23FE-6DD5-0245-9083-4A3B047624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517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E70B8-7A87-C84E-8D5C-AD9827246A07}" type="datetimeFigureOut">
              <a:rPr lang="en-US" smtClean="0"/>
              <a:t>10/18/18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B23FE-6DD5-0245-9083-4A3B047624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8909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E70B8-7A87-C84E-8D5C-AD9827246A07}" type="datetimeFigureOut">
              <a:rPr lang="en-US" smtClean="0"/>
              <a:t>10/18/18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B23FE-6DD5-0245-9083-4A3B047624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8437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E70B8-7A87-C84E-8D5C-AD9827246A07}" type="datetimeFigureOut">
              <a:rPr lang="en-US" smtClean="0"/>
              <a:t>10/18/18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B23FE-6DD5-0245-9083-4A3B047624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7203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E70B8-7A87-C84E-8D5C-AD9827246A07}" type="datetimeFigureOut">
              <a:rPr lang="en-US" smtClean="0"/>
              <a:t>10/18/18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B23FE-6DD5-0245-9083-4A3B047624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6807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E70B8-7A87-C84E-8D5C-AD9827246A07}" type="datetimeFigureOut">
              <a:rPr lang="en-US" smtClean="0"/>
              <a:t>10/18/18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B23FE-6DD5-0245-9083-4A3B047624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540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E70B8-7A87-C84E-8D5C-AD9827246A07}" type="datetimeFigureOut">
              <a:rPr lang="en-US" smtClean="0"/>
              <a:t>10/18/18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B23FE-6DD5-0245-9083-4A3B047624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99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E70B8-7A87-C84E-8D5C-AD9827246A07}" type="datetimeFigureOut">
              <a:rPr lang="en-US" smtClean="0"/>
              <a:t>10/18/18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B23FE-6DD5-0245-9083-4A3B047624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7531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DE70B8-7A87-C84E-8D5C-AD9827246A07}" type="datetimeFigureOut">
              <a:rPr lang="en-US" smtClean="0"/>
              <a:t>10/18/18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2B23FE-6DD5-0245-9083-4A3B047624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805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jwangARK/status/937756792829878272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muricoca.github.io/crab/" TargetMode="External"/><Relationship Id="rId2" Type="http://schemas.openxmlformats.org/officeDocument/2006/relationships/hyperlink" Target="https://mahout.apache.org/users/recommender/userbased-5-minutes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grahamjenson/list_of_recommender_systems#open-source-recommender-systems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hackernoon.com/spotifys-discover-weekly-how-machine-learning-finds-your-new-music-19a41ab76efe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mailto:ak@fino.digital" TargetMode="External"/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alexanderkohout@gmail.com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meetup.com/de-DE/Kassel-Data-Science-Meetup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Empfehlungssysteme</a:t>
            </a:r>
            <a:r>
              <a:rPr lang="en-US" dirty="0"/>
              <a:t> &amp; </a:t>
            </a:r>
            <a:br>
              <a:rPr lang="en-US" dirty="0"/>
            </a:br>
            <a:r>
              <a:rPr lang="en-US" dirty="0"/>
              <a:t>Open-Source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230" y="116237"/>
            <a:ext cx="2066959" cy="126853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AA76BC1-6520-D345-84B7-70305C2BA04C}"/>
              </a:ext>
            </a:extLst>
          </p:cNvPr>
          <p:cNvSpPr txBox="1"/>
          <p:nvPr/>
        </p:nvSpPr>
        <p:spPr>
          <a:xfrm>
            <a:off x="2245189" y="4127205"/>
            <a:ext cx="77731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/>
              <a:t>Kassel Data-Science </a:t>
            </a:r>
            <a:r>
              <a:rPr lang="de-DE" sz="2800" dirty="0" err="1"/>
              <a:t>Meetup</a:t>
            </a:r>
            <a:r>
              <a:rPr lang="de-DE" sz="2800" dirty="0"/>
              <a:t> – Special </a:t>
            </a:r>
            <a:r>
              <a:rPr lang="de-DE" sz="2800" dirty="0" err="1"/>
              <a:t>Hacktoberfest</a:t>
            </a:r>
            <a:endParaRPr lang="de-DE" sz="2800" dirty="0"/>
          </a:p>
        </p:txBody>
      </p:sp>
    </p:spTree>
    <p:extLst>
      <p:ext uri="{BB962C8B-B14F-4D97-AF65-F5344CB8AC3E}">
        <p14:creationId xmlns:p14="http://schemas.microsoft.com/office/powerpoint/2010/main" val="769146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921" y="0"/>
            <a:ext cx="5692140" cy="64908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957011" y="6420051"/>
            <a:ext cx="59029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https://twitter.com/jwangARK/status/937756792829878272</a:t>
            </a:r>
            <a:r>
              <a:rPr lang="en-US" dirty="0"/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0851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Begrifflichkeiten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User: </a:t>
            </a:r>
            <a:r>
              <a:rPr lang="en-US" dirty="0" err="1"/>
              <a:t>Nutzer</a:t>
            </a:r>
            <a:r>
              <a:rPr lang="en-US" dirty="0"/>
              <a:t> </a:t>
            </a:r>
            <a:r>
              <a:rPr lang="en-US" dirty="0" err="1"/>
              <a:t>unseres</a:t>
            </a:r>
            <a:r>
              <a:rPr lang="en-US" dirty="0"/>
              <a:t> Systems</a:t>
            </a:r>
          </a:p>
          <a:p>
            <a:r>
              <a:rPr lang="en-US" dirty="0"/>
              <a:t>Items: </a:t>
            </a:r>
            <a:r>
              <a:rPr lang="en-US" dirty="0" err="1"/>
              <a:t>Objekte</a:t>
            </a:r>
            <a:r>
              <a:rPr lang="en-US" dirty="0"/>
              <a:t> </a:t>
            </a:r>
            <a:r>
              <a:rPr lang="en-US" dirty="0" err="1"/>
              <a:t>für</a:t>
            </a:r>
            <a:r>
              <a:rPr lang="en-US" dirty="0"/>
              <a:t> die </a:t>
            </a:r>
            <a:r>
              <a:rPr lang="en-US" dirty="0" err="1"/>
              <a:t>Empfehlung</a:t>
            </a:r>
            <a:endParaRPr lang="en-US" dirty="0"/>
          </a:p>
          <a:p>
            <a:r>
              <a:rPr lang="en-US" dirty="0" err="1"/>
              <a:t>Empfehlung</a:t>
            </a:r>
            <a:r>
              <a:rPr lang="en-US" dirty="0"/>
              <a:t> / Recommendation: </a:t>
            </a:r>
            <a:r>
              <a:rPr lang="en-US" dirty="0" err="1"/>
              <a:t>Liste</a:t>
            </a:r>
            <a:r>
              <a:rPr lang="en-US" dirty="0"/>
              <a:t> von Items (Top-N)</a:t>
            </a:r>
          </a:p>
          <a:p>
            <a:r>
              <a:rPr lang="en-US" dirty="0"/>
              <a:t>Prediction: </a:t>
            </a:r>
            <a:r>
              <a:rPr lang="en-US" dirty="0" err="1"/>
              <a:t>Wie</a:t>
            </a:r>
            <a:r>
              <a:rPr lang="en-US" dirty="0"/>
              <a:t> gut </a:t>
            </a:r>
            <a:r>
              <a:rPr lang="en-US" dirty="0" err="1"/>
              <a:t>findet</a:t>
            </a:r>
            <a:r>
              <a:rPr lang="en-US" dirty="0"/>
              <a:t> User X Item Y</a:t>
            </a:r>
          </a:p>
          <a:p>
            <a:r>
              <a:rPr lang="en-US" dirty="0"/>
              <a:t>Rating: </a:t>
            </a:r>
            <a:r>
              <a:rPr lang="en-US" dirty="0" err="1"/>
              <a:t>Nutzer-Präferenz</a:t>
            </a:r>
            <a:endParaRPr lang="en-US" dirty="0"/>
          </a:p>
          <a:p>
            <a:pPr lvl="1"/>
            <a:r>
              <a:rPr lang="en-US" dirty="0" err="1"/>
              <a:t>Explizit</a:t>
            </a:r>
            <a:r>
              <a:rPr lang="en-US" dirty="0"/>
              <a:t>: </a:t>
            </a:r>
            <a:r>
              <a:rPr lang="en-US" dirty="0" err="1"/>
              <a:t>Nutzer</a:t>
            </a:r>
            <a:r>
              <a:rPr lang="en-US" dirty="0"/>
              <a:t> hat </a:t>
            </a:r>
            <a:r>
              <a:rPr lang="en-US" dirty="0" err="1"/>
              <a:t>etwas</a:t>
            </a:r>
            <a:r>
              <a:rPr lang="en-US" dirty="0"/>
              <a:t> </a:t>
            </a:r>
            <a:r>
              <a:rPr lang="en-US" dirty="0" err="1"/>
              <a:t>bewertet</a:t>
            </a:r>
            <a:endParaRPr lang="en-US" dirty="0"/>
          </a:p>
          <a:p>
            <a:pPr lvl="1"/>
            <a:r>
              <a:rPr lang="en-US" dirty="0" err="1"/>
              <a:t>Implizit</a:t>
            </a:r>
            <a:r>
              <a:rPr lang="en-US" dirty="0"/>
              <a:t>: </a:t>
            </a:r>
            <a:r>
              <a:rPr lang="en-US" dirty="0" err="1"/>
              <a:t>Nutzer</a:t>
            </a:r>
            <a:r>
              <a:rPr lang="en-US" dirty="0"/>
              <a:t> hat </a:t>
            </a:r>
            <a:r>
              <a:rPr lang="en-US" dirty="0" err="1"/>
              <a:t>etwas</a:t>
            </a:r>
            <a:r>
              <a:rPr lang="en-US" dirty="0"/>
              <a:t> </a:t>
            </a:r>
            <a:r>
              <a:rPr lang="en-US" dirty="0" err="1"/>
              <a:t>getan</a:t>
            </a:r>
            <a:r>
              <a:rPr lang="en-US" dirty="0"/>
              <a:t>, und </a:t>
            </a:r>
            <a:r>
              <a:rPr lang="en-US" dirty="0" err="1"/>
              <a:t>wir</a:t>
            </a:r>
            <a:r>
              <a:rPr lang="en-US" dirty="0"/>
              <a:t> </a:t>
            </a:r>
            <a:r>
              <a:rPr lang="en-US" dirty="0" err="1"/>
              <a:t>schlussfolgern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01028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(Basis-)</a:t>
            </a:r>
            <a:r>
              <a:rPr lang="en-US" dirty="0" err="1"/>
              <a:t>Typen</a:t>
            </a:r>
            <a:r>
              <a:rPr lang="en-US" dirty="0"/>
              <a:t> von </a:t>
            </a:r>
            <a:r>
              <a:rPr lang="en-US" dirty="0" err="1"/>
              <a:t>Recommendern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“Non-Personalized”</a:t>
            </a:r>
          </a:p>
          <a:p>
            <a:pPr lvl="1"/>
            <a:r>
              <a:rPr lang="en-US" dirty="0" err="1"/>
              <a:t>Alles</a:t>
            </a:r>
            <a:r>
              <a:rPr lang="en-US" dirty="0"/>
              <a:t> </a:t>
            </a:r>
            <a:r>
              <a:rPr lang="en-US" dirty="0" err="1"/>
              <a:t>ohne</a:t>
            </a:r>
            <a:r>
              <a:rPr lang="en-US" dirty="0"/>
              <a:t> </a:t>
            </a:r>
            <a:r>
              <a:rPr lang="en-US" dirty="0" err="1"/>
              <a:t>Nutzer</a:t>
            </a:r>
            <a:r>
              <a:rPr lang="en-US" dirty="0"/>
              <a:t> </a:t>
            </a:r>
            <a:r>
              <a:rPr lang="en-US" dirty="0" err="1"/>
              <a:t>Präferenzen</a:t>
            </a:r>
            <a:endParaRPr lang="en-US" dirty="0"/>
          </a:p>
          <a:p>
            <a:pPr lvl="1"/>
            <a:r>
              <a:rPr lang="en-US" dirty="0" err="1"/>
              <a:t>Beispiel</a:t>
            </a:r>
            <a:r>
              <a:rPr lang="en-US" dirty="0"/>
              <a:t>: Spiegel Bestseller </a:t>
            </a:r>
            <a:r>
              <a:rPr lang="en-US" dirty="0" err="1"/>
              <a:t>Liste</a:t>
            </a:r>
            <a:endParaRPr lang="en-US" dirty="0"/>
          </a:p>
          <a:p>
            <a:r>
              <a:rPr lang="en-US" dirty="0"/>
              <a:t>Content-Based Recommender</a:t>
            </a:r>
          </a:p>
          <a:p>
            <a:pPr lvl="1"/>
            <a:r>
              <a:rPr lang="en-US" dirty="0" err="1"/>
              <a:t>Empfehlungen</a:t>
            </a:r>
            <a:r>
              <a:rPr lang="en-US" dirty="0"/>
              <a:t> </a:t>
            </a:r>
            <a:r>
              <a:rPr lang="en-US" dirty="0" err="1"/>
              <a:t>basierend</a:t>
            </a:r>
            <a:r>
              <a:rPr lang="en-US" dirty="0"/>
              <a:t> auf Item-</a:t>
            </a:r>
            <a:r>
              <a:rPr lang="en-US" dirty="0" err="1"/>
              <a:t>Ähnlichkeiten</a:t>
            </a:r>
            <a:endParaRPr lang="en-US" dirty="0"/>
          </a:p>
          <a:p>
            <a:pPr lvl="1"/>
            <a:r>
              <a:rPr lang="en-US" dirty="0" err="1"/>
              <a:t>Beispiel</a:t>
            </a:r>
            <a:r>
              <a:rPr lang="en-US" dirty="0"/>
              <a:t>: Google News (Google Now) </a:t>
            </a:r>
            <a:r>
              <a:rPr lang="en-US" dirty="0" err="1"/>
              <a:t>Artikel</a:t>
            </a:r>
            <a:r>
              <a:rPr lang="en-US" dirty="0"/>
              <a:t> (Filter Bubbles)</a:t>
            </a:r>
          </a:p>
          <a:p>
            <a:r>
              <a:rPr lang="en-US" dirty="0"/>
              <a:t>Collaborative Filtering</a:t>
            </a:r>
          </a:p>
          <a:p>
            <a:pPr lvl="1"/>
            <a:r>
              <a:rPr lang="en-US" dirty="0" err="1"/>
              <a:t>Vergleich</a:t>
            </a:r>
            <a:r>
              <a:rPr lang="en-US" dirty="0"/>
              <a:t> </a:t>
            </a:r>
            <a:r>
              <a:rPr lang="en-US" dirty="0" err="1"/>
              <a:t>mit</a:t>
            </a:r>
            <a:r>
              <a:rPr lang="en-US" dirty="0"/>
              <a:t> </a:t>
            </a:r>
            <a:r>
              <a:rPr lang="en-US" dirty="0" err="1"/>
              <a:t>ähnlichen</a:t>
            </a:r>
            <a:r>
              <a:rPr lang="en-US" dirty="0"/>
              <a:t> </a:t>
            </a:r>
            <a:r>
              <a:rPr lang="en-US" dirty="0" err="1"/>
              <a:t>Nutzern</a:t>
            </a:r>
            <a:endParaRPr lang="en-US" dirty="0"/>
          </a:p>
          <a:p>
            <a:pPr lvl="1"/>
            <a:r>
              <a:rPr lang="en-US" dirty="0" err="1"/>
              <a:t>Beispiel</a:t>
            </a:r>
            <a:r>
              <a:rPr lang="en-US" dirty="0"/>
              <a:t>: </a:t>
            </a:r>
            <a:r>
              <a:rPr lang="en-US" dirty="0" err="1"/>
              <a:t>Nutzer</a:t>
            </a:r>
            <a:r>
              <a:rPr lang="en-US" dirty="0"/>
              <a:t>, die X </a:t>
            </a:r>
            <a:r>
              <a:rPr lang="en-US" dirty="0" err="1"/>
              <a:t>kaufen</a:t>
            </a:r>
            <a:r>
              <a:rPr lang="en-US" dirty="0"/>
              <a:t> </a:t>
            </a:r>
            <a:r>
              <a:rPr lang="en-US" dirty="0" err="1"/>
              <a:t>interessieren</a:t>
            </a:r>
            <a:r>
              <a:rPr lang="en-US" dirty="0"/>
              <a:t> </a:t>
            </a:r>
            <a:r>
              <a:rPr lang="en-US" dirty="0" err="1"/>
              <a:t>sich</a:t>
            </a:r>
            <a:r>
              <a:rPr lang="en-US" dirty="0"/>
              <a:t> </a:t>
            </a:r>
            <a:r>
              <a:rPr lang="en-US" dirty="0" err="1"/>
              <a:t>auch</a:t>
            </a:r>
            <a:r>
              <a:rPr lang="en-US" dirty="0"/>
              <a:t> </a:t>
            </a:r>
            <a:r>
              <a:rPr lang="en-US" dirty="0" err="1"/>
              <a:t>für</a:t>
            </a:r>
            <a:r>
              <a:rPr lang="en-US" dirty="0"/>
              <a:t> Y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72582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9160" y="2465839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Open-Source Tools</a:t>
            </a:r>
          </a:p>
        </p:txBody>
      </p:sp>
    </p:spTree>
    <p:extLst>
      <p:ext uri="{BB962C8B-B14F-4D97-AF65-F5344CB8AC3E}">
        <p14:creationId xmlns:p14="http://schemas.microsoft.com/office/powerpoint/2010/main" val="37975804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Frameworks &amp; Libraries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Apache Mahout (Java)</a:t>
            </a:r>
          </a:p>
          <a:p>
            <a:pPr lvl="1" fontAlgn="base"/>
            <a:r>
              <a:rPr lang="en-US" dirty="0"/>
              <a:t>The Apache Mahout project’s goal is to build an environment for quickly creating scalable performant machine learning applications.</a:t>
            </a:r>
          </a:p>
          <a:p>
            <a:pPr lvl="1" fontAlgn="base"/>
            <a:r>
              <a:rPr lang="en-US" dirty="0"/>
              <a:t>Creating a User-Based Recommender in 5 minutes</a:t>
            </a:r>
            <a:br>
              <a:rPr lang="en-US" dirty="0"/>
            </a:br>
            <a:r>
              <a:rPr lang="en-US" dirty="0">
                <a:hlinkClick r:id="rId2"/>
              </a:rPr>
              <a:t>https://mahout.apache.org/users/recommender/userbased-5-minutes.html</a:t>
            </a:r>
            <a:r>
              <a:rPr lang="en-US" dirty="0"/>
              <a:t> </a:t>
            </a:r>
          </a:p>
          <a:p>
            <a:pPr fontAlgn="base"/>
            <a:r>
              <a:rPr lang="en-US" dirty="0"/>
              <a:t>Crab (Python)</a:t>
            </a:r>
          </a:p>
          <a:p>
            <a:pPr lvl="1" fontAlgn="base"/>
            <a:r>
              <a:rPr lang="en-US" dirty="0"/>
              <a:t>A Python framework for building recommender engines integrated with the world of scientific Python packages (</a:t>
            </a:r>
            <a:r>
              <a:rPr lang="en-US" dirty="0" err="1"/>
              <a:t>numpy</a:t>
            </a:r>
            <a:r>
              <a:rPr lang="en-US" dirty="0"/>
              <a:t>, </a:t>
            </a:r>
            <a:r>
              <a:rPr lang="en-US" dirty="0" err="1"/>
              <a:t>scipy</a:t>
            </a:r>
            <a:r>
              <a:rPr lang="en-US" dirty="0"/>
              <a:t>, matplotlib)</a:t>
            </a:r>
          </a:p>
          <a:p>
            <a:pPr lvl="1" fontAlgn="base"/>
            <a:r>
              <a:rPr lang="en-US" dirty="0">
                <a:hlinkClick r:id="rId3"/>
              </a:rPr>
              <a:t>http://muricoca.github.io/crab/</a:t>
            </a:r>
            <a:r>
              <a:rPr lang="en-US" dirty="0"/>
              <a:t> </a:t>
            </a:r>
          </a:p>
          <a:p>
            <a:pPr fontAlgn="base"/>
            <a:r>
              <a:rPr lang="en-US" dirty="0">
                <a:hlinkClick r:id="rId4"/>
              </a:rPr>
              <a:t>https://github.com/grahamjenson/list_of_recommender_systems#open-source-recommender-systems</a:t>
            </a:r>
            <a:r>
              <a:rPr lang="en-US" dirty="0"/>
              <a:t> </a:t>
            </a:r>
          </a:p>
          <a:p>
            <a:pPr lvl="1" fontAlgn="base"/>
            <a:r>
              <a:rPr lang="en-US" dirty="0"/>
              <a:t>[…]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17336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9160" y="2465839"/>
            <a:ext cx="10515600" cy="1325563"/>
          </a:xfrm>
        </p:spPr>
        <p:txBody>
          <a:bodyPr/>
          <a:lstStyle/>
          <a:p>
            <a:pPr algn="ctr"/>
            <a:r>
              <a:rPr lang="en-US" dirty="0" err="1"/>
              <a:t>Praxisbeispiel</a:t>
            </a:r>
            <a:r>
              <a:rPr lang="en-US" dirty="0"/>
              <a:t>: Recommender </a:t>
            </a:r>
            <a:r>
              <a:rPr lang="en-US" dirty="0" err="1"/>
              <a:t>für</a:t>
            </a:r>
            <a:r>
              <a:rPr lang="en-US" dirty="0"/>
              <a:t> </a:t>
            </a:r>
            <a:r>
              <a:rPr lang="en-US" dirty="0" err="1"/>
              <a:t>krittiq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38451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77AB97B0-B09A-364B-AC40-602783010A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85456" y="527083"/>
            <a:ext cx="2982896" cy="5965792"/>
          </a:xfrm>
        </p:spPr>
      </p:pic>
    </p:spTree>
    <p:extLst>
      <p:ext uri="{BB962C8B-B14F-4D97-AF65-F5344CB8AC3E}">
        <p14:creationId xmlns:p14="http://schemas.microsoft.com/office/powerpoint/2010/main" val="23742547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23F3D-7D5C-F44F-9E1A-B8E2C2C86A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Requirements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516EA7-E0FA-2F49-9480-643FB9C59C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Innerhalb der App passende Vorschläge anzeigen für Filme / Serien</a:t>
            </a:r>
          </a:p>
          <a:p>
            <a:r>
              <a:rPr lang="de-DE" dirty="0"/>
              <a:t>Vorschläge (</a:t>
            </a:r>
            <a:r>
              <a:rPr lang="de-DE" dirty="0" err="1"/>
              <a:t>Recommendations</a:t>
            </a:r>
            <a:r>
              <a:rPr lang="de-DE" dirty="0"/>
              <a:t>) sollen personalisiert sein</a:t>
            </a:r>
          </a:p>
          <a:p>
            <a:r>
              <a:rPr lang="de-DE" dirty="0"/>
              <a:t>User keine Filme empfehlen, die er schon kennt / auf </a:t>
            </a:r>
            <a:r>
              <a:rPr lang="de-DE" dirty="0" err="1"/>
              <a:t>Watchlist</a:t>
            </a:r>
            <a:r>
              <a:rPr lang="de-DE" dirty="0"/>
              <a:t> hat</a:t>
            </a:r>
          </a:p>
        </p:txBody>
      </p:sp>
    </p:spTree>
    <p:extLst>
      <p:ext uri="{BB962C8B-B14F-4D97-AF65-F5344CB8AC3E}">
        <p14:creationId xmlns:p14="http://schemas.microsoft.com/office/powerpoint/2010/main" val="14035955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Vorarbeiten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User / Item Ratings in </a:t>
            </a:r>
            <a:r>
              <a:rPr lang="en-US" dirty="0" err="1"/>
              <a:t>passende</a:t>
            </a:r>
            <a:r>
              <a:rPr lang="en-US" dirty="0"/>
              <a:t> Form </a:t>
            </a:r>
            <a:r>
              <a:rPr lang="en-US" dirty="0" err="1"/>
              <a:t>bringen</a:t>
            </a:r>
            <a:endParaRPr lang="en-US" dirty="0"/>
          </a:p>
          <a:p>
            <a:r>
              <a:rPr lang="en-US" dirty="0"/>
              <a:t>Mahout </a:t>
            </a:r>
            <a:r>
              <a:rPr lang="en-US" dirty="0" err="1"/>
              <a:t>erwartet</a:t>
            </a:r>
            <a:r>
              <a:rPr lang="en-US" dirty="0"/>
              <a:t> “</a:t>
            </a:r>
            <a:r>
              <a:rPr lang="en-US" dirty="0" err="1"/>
              <a:t>user_id</a:t>
            </a:r>
            <a:r>
              <a:rPr lang="en-US" dirty="0"/>
              <a:t>, </a:t>
            </a:r>
            <a:r>
              <a:rPr lang="en-US" dirty="0" err="1"/>
              <a:t>item_id</a:t>
            </a:r>
            <a:r>
              <a:rPr lang="en-US" dirty="0"/>
              <a:t>, rating, timestamp”</a:t>
            </a:r>
          </a:p>
          <a:p>
            <a:pPr lvl="1"/>
            <a:r>
              <a:rPr lang="en-US" dirty="0" err="1"/>
              <a:t>Datenbank</a:t>
            </a:r>
            <a:endParaRPr lang="en-US" dirty="0"/>
          </a:p>
          <a:p>
            <a:pPr lvl="1"/>
            <a:r>
              <a:rPr lang="en-US" dirty="0"/>
              <a:t>CSV</a:t>
            </a:r>
          </a:p>
          <a:p>
            <a:pPr lvl="1"/>
            <a:r>
              <a:rPr lang="mr-IN" dirty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93751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09FF09-D812-EC4C-A7FF-CE1DE461FA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Rating-Matrix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05C1D602-65FC-8B45-BA42-FDC4CC361B1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55045847"/>
              </p:ext>
            </p:extLst>
          </p:nvPr>
        </p:nvGraphicFramePr>
        <p:xfrm>
          <a:off x="838200" y="1825625"/>
          <a:ext cx="70104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2600">
                  <a:extLst>
                    <a:ext uri="{9D8B030D-6E8A-4147-A177-3AD203B41FA5}">
                      <a16:colId xmlns:a16="http://schemas.microsoft.com/office/drawing/2014/main" val="1291532173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370213574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354079982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30249534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Die Hard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Inception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Pulp Fiction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6060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User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10678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User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33785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User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00527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362583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Was </a:t>
            </a:r>
            <a:r>
              <a:rPr lang="en-US" dirty="0" err="1"/>
              <a:t>sind</a:t>
            </a:r>
            <a:r>
              <a:rPr lang="en-US" dirty="0"/>
              <a:t> </a:t>
            </a:r>
            <a:r>
              <a:rPr lang="en-US" dirty="0" err="1"/>
              <a:t>Empfehlungssysteme</a:t>
            </a:r>
            <a:r>
              <a:rPr lang="en-US" dirty="0"/>
              <a:t>?</a:t>
            </a:r>
          </a:p>
          <a:p>
            <a:r>
              <a:rPr lang="en-US" dirty="0" err="1"/>
              <a:t>Welche</a:t>
            </a:r>
            <a:r>
              <a:rPr lang="en-US" dirty="0"/>
              <a:t> Open-Source Tools </a:t>
            </a:r>
            <a:r>
              <a:rPr lang="en-US" dirty="0" err="1"/>
              <a:t>gibt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da?</a:t>
            </a:r>
          </a:p>
          <a:p>
            <a:r>
              <a:rPr lang="en-US" dirty="0" err="1"/>
              <a:t>Praxisbeispiel</a:t>
            </a:r>
            <a:r>
              <a:rPr lang="en-US" dirty="0"/>
              <a:t> </a:t>
            </a:r>
            <a:r>
              <a:rPr lang="en-US" dirty="0" err="1"/>
              <a:t>krittiq</a:t>
            </a:r>
            <a:endParaRPr lang="en-US" dirty="0"/>
          </a:p>
          <a:p>
            <a:r>
              <a:rPr lang="en-US" dirty="0"/>
              <a:t>Was </a:t>
            </a:r>
            <a:r>
              <a:rPr lang="en-US" dirty="0" err="1"/>
              <a:t>gibt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noch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8761020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5501" y="0"/>
            <a:ext cx="5986111" cy="6825076"/>
          </a:xfrm>
        </p:spPr>
      </p:pic>
    </p:spTree>
    <p:extLst>
      <p:ext uri="{BB962C8B-B14F-4D97-AF65-F5344CB8AC3E}">
        <p14:creationId xmlns:p14="http://schemas.microsoft.com/office/powerpoint/2010/main" val="25039299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Daten</a:t>
            </a:r>
            <a:r>
              <a:rPr lang="en-US" dirty="0"/>
              <a:t>-Modell </a:t>
            </a:r>
            <a:r>
              <a:rPr lang="en-US" dirty="0" err="1"/>
              <a:t>anlegen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5800" y="2728955"/>
            <a:ext cx="8085862" cy="1862295"/>
          </a:xfrm>
        </p:spPr>
      </p:pic>
    </p:spTree>
    <p:extLst>
      <p:ext uri="{BB962C8B-B14F-4D97-AF65-F5344CB8AC3E}">
        <p14:creationId xmlns:p14="http://schemas.microsoft.com/office/powerpoint/2010/main" val="4475648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Ähnlichkeitsmaß</a:t>
            </a:r>
            <a:r>
              <a:rPr lang="en-US" dirty="0"/>
              <a:t> </a:t>
            </a:r>
            <a:r>
              <a:rPr lang="en-US" dirty="0" err="1"/>
              <a:t>festlegen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4747" y="2643999"/>
            <a:ext cx="8562505" cy="1687370"/>
          </a:xfrm>
        </p:spPr>
      </p:pic>
    </p:spTree>
    <p:extLst>
      <p:ext uri="{BB962C8B-B14F-4D97-AF65-F5344CB8AC3E}">
        <p14:creationId xmlns:p14="http://schemas.microsoft.com/office/powerpoint/2010/main" val="22829514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</a:t>
            </a:r>
            <a:r>
              <a:rPr lang="en-US" dirty="0" err="1"/>
              <a:t>Nachbarschaft</a:t>
            </a:r>
            <a:r>
              <a:rPr lang="en-US" dirty="0"/>
              <a:t>”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3334" y="2009934"/>
            <a:ext cx="7365332" cy="3786195"/>
          </a:xfrm>
        </p:spPr>
      </p:pic>
    </p:spTree>
    <p:extLst>
      <p:ext uri="{BB962C8B-B14F-4D97-AF65-F5344CB8AC3E}">
        <p14:creationId xmlns:p14="http://schemas.microsoft.com/office/powerpoint/2010/main" val="21717973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Ignoriere</a:t>
            </a:r>
            <a:r>
              <a:rPr lang="en-US" dirty="0"/>
              <a:t> </a:t>
            </a:r>
            <a:r>
              <a:rPr lang="mr-IN" dirty="0"/>
              <a:t>…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7880" y="1690687"/>
            <a:ext cx="7527758" cy="4318249"/>
          </a:xfrm>
        </p:spPr>
      </p:pic>
    </p:spTree>
    <p:extLst>
      <p:ext uri="{BB962C8B-B14F-4D97-AF65-F5344CB8AC3E}">
        <p14:creationId xmlns:p14="http://schemas.microsoft.com/office/powerpoint/2010/main" val="26408314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Top-N Recommendations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8422" y="2336123"/>
            <a:ext cx="7755156" cy="2207001"/>
          </a:xfrm>
        </p:spPr>
      </p:pic>
    </p:spTree>
    <p:extLst>
      <p:ext uri="{BB962C8B-B14F-4D97-AF65-F5344CB8AC3E}">
        <p14:creationId xmlns:p14="http://schemas.microsoft.com/office/powerpoint/2010/main" val="16700582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9160" y="2465839"/>
            <a:ext cx="10515600" cy="1325563"/>
          </a:xfrm>
        </p:spPr>
        <p:txBody>
          <a:bodyPr/>
          <a:lstStyle/>
          <a:p>
            <a:pPr algn="ctr"/>
            <a:r>
              <a:rPr lang="en-US" dirty="0" err="1"/>
              <a:t>Wie</a:t>
            </a:r>
            <a:r>
              <a:rPr lang="en-US" dirty="0"/>
              <a:t> </a:t>
            </a:r>
            <a:r>
              <a:rPr lang="en-US" dirty="0" err="1"/>
              <a:t>geht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ab </a:t>
            </a:r>
            <a:r>
              <a:rPr lang="en-US" dirty="0" err="1"/>
              <a:t>hier</a:t>
            </a:r>
            <a:r>
              <a:rPr lang="en-US" dirty="0"/>
              <a:t> </a:t>
            </a:r>
            <a:r>
              <a:rPr lang="en-US" dirty="0" err="1"/>
              <a:t>weiter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1474763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Cold-Start 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Was </a:t>
            </a:r>
            <a:r>
              <a:rPr lang="en-US" dirty="0" err="1"/>
              <a:t>mache</a:t>
            </a:r>
            <a:r>
              <a:rPr lang="en-US" dirty="0"/>
              <a:t> </a:t>
            </a:r>
            <a:r>
              <a:rPr lang="en-US" dirty="0" err="1"/>
              <a:t>ich</a:t>
            </a:r>
            <a:r>
              <a:rPr lang="en-US" dirty="0"/>
              <a:t> </a:t>
            </a:r>
            <a:r>
              <a:rPr lang="en-US" dirty="0" err="1"/>
              <a:t>mit</a:t>
            </a:r>
            <a:r>
              <a:rPr lang="en-US" dirty="0"/>
              <a:t> </a:t>
            </a:r>
            <a:r>
              <a:rPr lang="en-US" dirty="0" err="1"/>
              <a:t>neuen</a:t>
            </a:r>
            <a:r>
              <a:rPr lang="en-US" dirty="0"/>
              <a:t> </a:t>
            </a:r>
            <a:r>
              <a:rPr lang="en-US" dirty="0" err="1"/>
              <a:t>Nutzern</a:t>
            </a:r>
            <a:r>
              <a:rPr lang="en-US" dirty="0"/>
              <a:t>?</a:t>
            </a:r>
          </a:p>
          <a:p>
            <a:pPr lvl="1"/>
            <a:r>
              <a:rPr lang="en-US" dirty="0"/>
              <a:t>.. </a:t>
            </a:r>
            <a:r>
              <a:rPr lang="en-US" dirty="0" err="1"/>
              <a:t>oder</a:t>
            </a:r>
            <a:r>
              <a:rPr lang="en-US" dirty="0"/>
              <a:t> </a:t>
            </a:r>
            <a:r>
              <a:rPr lang="en-US" dirty="0" err="1"/>
              <a:t>zu</a:t>
            </a:r>
            <a:r>
              <a:rPr lang="en-US" dirty="0"/>
              <a:t> </a:t>
            </a:r>
            <a:r>
              <a:rPr lang="en-US" dirty="0" err="1"/>
              <a:t>wenigen</a:t>
            </a:r>
            <a:r>
              <a:rPr lang="en-US" dirty="0"/>
              <a:t> </a:t>
            </a:r>
            <a:r>
              <a:rPr lang="en-US" dirty="0" err="1"/>
              <a:t>Daten</a:t>
            </a:r>
            <a:r>
              <a:rPr lang="en-US" dirty="0"/>
              <a:t>?</a:t>
            </a:r>
          </a:p>
          <a:p>
            <a:r>
              <a:rPr lang="en-US" dirty="0"/>
              <a:t>Was </a:t>
            </a:r>
            <a:r>
              <a:rPr lang="en-US" dirty="0" err="1"/>
              <a:t>mache</a:t>
            </a:r>
            <a:r>
              <a:rPr lang="en-US" dirty="0"/>
              <a:t> </a:t>
            </a:r>
            <a:r>
              <a:rPr lang="en-US" dirty="0" err="1"/>
              <a:t>ich</a:t>
            </a:r>
            <a:r>
              <a:rPr lang="en-US" dirty="0"/>
              <a:t> </a:t>
            </a:r>
            <a:r>
              <a:rPr lang="en-US" dirty="0" err="1"/>
              <a:t>mit</a:t>
            </a:r>
            <a:r>
              <a:rPr lang="en-US" dirty="0"/>
              <a:t> </a:t>
            </a:r>
            <a:r>
              <a:rPr lang="en-US" dirty="0" err="1"/>
              <a:t>unbewerteten</a:t>
            </a:r>
            <a:r>
              <a:rPr lang="en-US" dirty="0"/>
              <a:t> Items?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73025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Hybride</a:t>
            </a:r>
            <a:r>
              <a:rPr lang="en-US" dirty="0"/>
              <a:t> Recommender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Kombination</a:t>
            </a:r>
            <a:r>
              <a:rPr lang="en-US" dirty="0"/>
              <a:t> </a:t>
            </a:r>
            <a:r>
              <a:rPr lang="en-US" dirty="0" err="1"/>
              <a:t>aus</a:t>
            </a:r>
            <a:r>
              <a:rPr lang="en-US" dirty="0"/>
              <a:t> </a:t>
            </a:r>
            <a:r>
              <a:rPr lang="en-US" dirty="0" err="1"/>
              <a:t>mehreren</a:t>
            </a:r>
            <a:r>
              <a:rPr lang="en-US" dirty="0"/>
              <a:t> </a:t>
            </a:r>
            <a:r>
              <a:rPr lang="en-US" dirty="0" err="1"/>
              <a:t>Varianten</a:t>
            </a:r>
            <a:endParaRPr lang="en-US" dirty="0"/>
          </a:p>
          <a:p>
            <a:r>
              <a:rPr lang="en-US" dirty="0" err="1"/>
              <a:t>Verschiedene</a:t>
            </a:r>
            <a:r>
              <a:rPr lang="en-US" dirty="0"/>
              <a:t> </a:t>
            </a:r>
            <a:r>
              <a:rPr lang="en-US" dirty="0" err="1"/>
              <a:t>Hybridisierungsstrategien</a:t>
            </a:r>
            <a:endParaRPr lang="en-US" dirty="0"/>
          </a:p>
          <a:p>
            <a:pPr lvl="1"/>
            <a:r>
              <a:rPr lang="en-US" dirty="0"/>
              <a:t>Switching: </a:t>
            </a:r>
            <a:r>
              <a:rPr lang="en-US" dirty="0" err="1"/>
              <a:t>Einen</a:t>
            </a:r>
            <a:r>
              <a:rPr lang="en-US" dirty="0"/>
              <a:t> Recommender </a:t>
            </a:r>
            <a:r>
              <a:rPr lang="en-US" dirty="0" err="1"/>
              <a:t>basierend</a:t>
            </a:r>
            <a:r>
              <a:rPr lang="en-US" dirty="0"/>
              <a:t> auf </a:t>
            </a:r>
            <a:r>
              <a:rPr lang="en-US" dirty="0" err="1"/>
              <a:t>Regeln</a:t>
            </a:r>
            <a:r>
              <a:rPr lang="en-US" dirty="0"/>
              <a:t> </a:t>
            </a:r>
            <a:r>
              <a:rPr lang="en-US" dirty="0" err="1"/>
              <a:t>verwenden</a:t>
            </a:r>
            <a:endParaRPr lang="en-US" dirty="0"/>
          </a:p>
          <a:p>
            <a:pPr lvl="1"/>
            <a:r>
              <a:rPr lang="en-US" dirty="0"/>
              <a:t>Mixed: </a:t>
            </a:r>
            <a:r>
              <a:rPr lang="en-US" dirty="0" err="1"/>
              <a:t>Mehrere</a:t>
            </a:r>
            <a:r>
              <a:rPr lang="en-US" dirty="0"/>
              <a:t> Recommender und </a:t>
            </a:r>
            <a:r>
              <a:rPr lang="en-US" dirty="0" err="1"/>
              <a:t>dann</a:t>
            </a:r>
            <a:r>
              <a:rPr lang="en-US" dirty="0"/>
              <a:t> </a:t>
            </a:r>
            <a:r>
              <a:rPr lang="en-US" dirty="0" err="1"/>
              <a:t>Ergebnis</a:t>
            </a:r>
            <a:r>
              <a:rPr lang="en-US" dirty="0"/>
              <a:t> </a:t>
            </a:r>
            <a:r>
              <a:rPr lang="en-US" dirty="0" err="1"/>
              <a:t>mergen</a:t>
            </a:r>
            <a:endParaRPr lang="en-US" dirty="0"/>
          </a:p>
          <a:p>
            <a:pPr lvl="1"/>
            <a:r>
              <a:rPr lang="mr-IN" dirty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58949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Beispiel</a:t>
            </a:r>
            <a:r>
              <a:rPr lang="en-US" dirty="0"/>
              <a:t>: Spotify 1/3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Discover Weekly</a:t>
            </a:r>
          </a:p>
          <a:p>
            <a:r>
              <a:rPr lang="en-US" dirty="0"/>
              <a:t>3er Modell: Collaborative Filtering, Natural-Language-Processing (NLP), </a:t>
            </a:r>
            <a:r>
              <a:rPr lang="en-US" dirty="0" err="1"/>
              <a:t>ConvolutionalNeuralNets</a:t>
            </a:r>
            <a:r>
              <a:rPr lang="en-US" dirty="0"/>
              <a:t> (CNN)</a:t>
            </a:r>
          </a:p>
          <a:p>
            <a:r>
              <a:rPr lang="en-US" dirty="0">
                <a:hlinkClick r:id="rId2"/>
              </a:rPr>
              <a:t>https://hackernoon.com/spotifys-discover-weekly-how-machine-learning-finds-your-new-music-19a41ab76efe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873399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9160" y="2465839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*</a:t>
            </a:r>
            <a:r>
              <a:rPr lang="en-US" dirty="0" err="1"/>
              <a:t>Werbung</a:t>
            </a:r>
            <a:r>
              <a:rPr lang="en-US" dirty="0"/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5698894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Beispiel</a:t>
            </a:r>
            <a:r>
              <a:rPr lang="en-US" dirty="0"/>
              <a:t>: Spotify (2/3)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Crawler </a:t>
            </a:r>
            <a:r>
              <a:rPr lang="en-US" dirty="0" err="1"/>
              <a:t>für</a:t>
            </a:r>
            <a:r>
              <a:rPr lang="en-US" dirty="0"/>
              <a:t> Blogs / </a:t>
            </a:r>
            <a:r>
              <a:rPr lang="en-US" dirty="0" err="1"/>
              <a:t>Artikel</a:t>
            </a:r>
            <a:r>
              <a:rPr lang="en-US" dirty="0"/>
              <a:t> / </a:t>
            </a:r>
            <a:r>
              <a:rPr lang="mr-IN" dirty="0"/>
              <a:t>…</a:t>
            </a:r>
            <a:endParaRPr lang="de-DE" dirty="0"/>
          </a:p>
          <a:p>
            <a:pPr lvl="1"/>
            <a:r>
              <a:rPr lang="en-US" dirty="0" err="1"/>
              <a:t>Adjektive</a:t>
            </a:r>
            <a:r>
              <a:rPr lang="en-US" dirty="0"/>
              <a:t> / Keywords / </a:t>
            </a:r>
            <a:r>
              <a:rPr lang="mr-IN" dirty="0"/>
              <a:t>…</a:t>
            </a:r>
            <a:endParaRPr lang="de-DE" dirty="0"/>
          </a:p>
          <a:p>
            <a:r>
              <a:rPr lang="en-US" dirty="0" err="1"/>
              <a:t>Vektoren</a:t>
            </a:r>
            <a:r>
              <a:rPr lang="en-US" dirty="0"/>
              <a:t> </a:t>
            </a:r>
            <a:r>
              <a:rPr lang="en-US" dirty="0" err="1"/>
              <a:t>für</a:t>
            </a:r>
            <a:r>
              <a:rPr lang="en-US" dirty="0"/>
              <a:t> Songs</a:t>
            </a:r>
          </a:p>
          <a:p>
            <a:pPr lvl="1"/>
            <a:r>
              <a:rPr lang="en-US" dirty="0">
                <a:sym typeface="Wingdings"/>
              </a:rPr>
              <a:t> </a:t>
            </a:r>
            <a:r>
              <a:rPr lang="en-US" dirty="0" err="1"/>
              <a:t>Ähnlichkeit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2864" y="1690688"/>
            <a:ext cx="6291714" cy="286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9090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Beispiel</a:t>
            </a:r>
            <a:r>
              <a:rPr lang="en-US" dirty="0"/>
              <a:t>: Spotify (3/3)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018" y="1758248"/>
            <a:ext cx="4006541" cy="435133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6099" y="1852061"/>
            <a:ext cx="6228214" cy="4000092"/>
          </a:xfrm>
          <a:prstGeom prst="rect">
            <a:avLst/>
          </a:prstGeom>
        </p:spPr>
      </p:pic>
      <p:cxnSp>
        <p:nvCxnSpPr>
          <p:cNvPr id="7" name="Straight Arrow Connector 6"/>
          <p:cNvCxnSpPr>
            <a:endCxn id="5" idx="1"/>
          </p:cNvCxnSpPr>
          <p:nvPr/>
        </p:nvCxnSpPr>
        <p:spPr>
          <a:xfrm>
            <a:off x="5091764" y="3852107"/>
            <a:ext cx="5343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94404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625" y="1036812"/>
            <a:ext cx="5593919" cy="4638095"/>
          </a:xfrm>
        </p:spPr>
      </p:pic>
      <p:sp>
        <p:nvSpPr>
          <p:cNvPr id="5" name="TextBox 4"/>
          <p:cNvSpPr txBox="1"/>
          <p:nvPr/>
        </p:nvSpPr>
        <p:spPr>
          <a:xfrm>
            <a:off x="6811506" y="2755694"/>
            <a:ext cx="489980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Feedback an: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hlinkClick r:id="rId3"/>
              </a:rPr>
              <a:t>ak@fino.digital</a:t>
            </a:r>
            <a:r>
              <a:rPr lang="en-US" dirty="0"/>
              <a:t> / </a:t>
            </a:r>
            <a:r>
              <a:rPr lang="en-US" dirty="0">
                <a:hlinkClick r:id="rId4"/>
              </a:rPr>
              <a:t>alexanderkohout@gmail.com</a:t>
            </a:r>
            <a:r>
              <a:rPr lang="en-US" dirty="0"/>
              <a:t> 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LinkedIn: </a:t>
            </a:r>
            <a:r>
              <a:rPr lang="en-US" dirty="0" err="1"/>
              <a:t>akohout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67812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Kassel Data-Science Meetup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/>
              <a:t>Feiert</a:t>
            </a:r>
            <a:r>
              <a:rPr lang="en-US" dirty="0"/>
              <a:t> </a:t>
            </a:r>
            <a:r>
              <a:rPr lang="en-US" dirty="0" err="1"/>
              <a:t>heute</a:t>
            </a:r>
            <a:r>
              <a:rPr lang="en-US" dirty="0"/>
              <a:t> </a:t>
            </a:r>
            <a:r>
              <a:rPr lang="en-US" dirty="0" err="1"/>
              <a:t>seinen</a:t>
            </a:r>
            <a:r>
              <a:rPr lang="en-US" dirty="0"/>
              <a:t> 1. </a:t>
            </a:r>
            <a:r>
              <a:rPr lang="en-US" dirty="0" err="1"/>
              <a:t>Geburtstag</a:t>
            </a:r>
            <a:endParaRPr lang="en-US" dirty="0"/>
          </a:p>
          <a:p>
            <a:r>
              <a:rPr lang="en-US" dirty="0" err="1"/>
              <a:t>Siehe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https://www.meetup.com/de-DE/Kassel-Data-Science-Meetup/</a:t>
            </a:r>
            <a:r>
              <a:rPr lang="en-US" dirty="0"/>
              <a:t> </a:t>
            </a:r>
          </a:p>
          <a:p>
            <a:pPr lvl="1"/>
            <a:r>
              <a:rPr lang="en-US" dirty="0" err="1"/>
              <a:t>Einmal</a:t>
            </a:r>
            <a:r>
              <a:rPr lang="en-US" dirty="0"/>
              <a:t> pro Quartal </a:t>
            </a:r>
            <a:r>
              <a:rPr lang="en-US" dirty="0" err="1"/>
              <a:t>Treffen</a:t>
            </a:r>
            <a:r>
              <a:rPr lang="en-US" dirty="0"/>
              <a:t> </a:t>
            </a:r>
            <a:r>
              <a:rPr lang="en-US" dirty="0" err="1"/>
              <a:t>im</a:t>
            </a:r>
            <a:r>
              <a:rPr lang="en-US" dirty="0"/>
              <a:t> Science Park</a:t>
            </a:r>
          </a:p>
          <a:p>
            <a:pPr lvl="1"/>
            <a:r>
              <a:rPr lang="en-US" dirty="0" err="1"/>
              <a:t>Nächster</a:t>
            </a:r>
            <a:r>
              <a:rPr lang="en-US" dirty="0"/>
              <a:t> </a:t>
            </a:r>
            <a:r>
              <a:rPr lang="en-US" dirty="0" err="1"/>
              <a:t>Termin</a:t>
            </a:r>
            <a:r>
              <a:rPr lang="en-US" dirty="0"/>
              <a:t>: 20.11. 17 </a:t>
            </a:r>
            <a:r>
              <a:rPr lang="en-US" dirty="0" err="1"/>
              <a:t>Uhr</a:t>
            </a:r>
            <a:endParaRPr lang="en-US" dirty="0"/>
          </a:p>
          <a:p>
            <a:r>
              <a:rPr lang="en-US" dirty="0" err="1"/>
              <a:t>Vergangene</a:t>
            </a:r>
            <a:r>
              <a:rPr lang="en-US" dirty="0"/>
              <a:t> </a:t>
            </a:r>
            <a:r>
              <a:rPr lang="en-US" dirty="0" err="1"/>
              <a:t>Themen</a:t>
            </a:r>
            <a:endParaRPr lang="en-US" dirty="0"/>
          </a:p>
          <a:p>
            <a:pPr lvl="1"/>
            <a:r>
              <a:rPr lang="en-US" dirty="0" err="1"/>
              <a:t>Einführung</a:t>
            </a:r>
            <a:r>
              <a:rPr lang="en-US" dirty="0"/>
              <a:t> TensorFlow</a:t>
            </a:r>
          </a:p>
          <a:p>
            <a:pPr lvl="1"/>
            <a:r>
              <a:rPr lang="de-DE" dirty="0" err="1"/>
              <a:t>Probabilistische</a:t>
            </a:r>
            <a:r>
              <a:rPr lang="de-DE" dirty="0"/>
              <a:t> Zeitreihenprognose mit Künstlichen Neuronalen Netzen </a:t>
            </a:r>
          </a:p>
          <a:p>
            <a:pPr lvl="1"/>
            <a:r>
              <a:rPr lang="de-DE" dirty="0"/>
              <a:t>Empfehlungssysteme</a:t>
            </a:r>
          </a:p>
          <a:p>
            <a:pPr lvl="1"/>
            <a:r>
              <a:rPr lang="de-DE" dirty="0"/>
              <a:t>Fußball-Ergebnis </a:t>
            </a:r>
            <a:r>
              <a:rPr lang="de-DE" dirty="0" err="1"/>
              <a:t>Prediction</a:t>
            </a:r>
            <a:endParaRPr lang="de-DE" dirty="0"/>
          </a:p>
          <a:p>
            <a:pPr lvl="1"/>
            <a:r>
              <a:rPr lang="de-DE" dirty="0"/>
              <a:t>Automatische Erstellung von </a:t>
            </a:r>
            <a:r>
              <a:rPr lang="de-DE" dirty="0" err="1"/>
              <a:t>Skill</a:t>
            </a:r>
            <a:r>
              <a:rPr lang="de-DE" dirty="0"/>
              <a:t>-Profilen mittels Data Mining</a:t>
            </a:r>
          </a:p>
          <a:p>
            <a:pPr lvl="1"/>
            <a:r>
              <a:rPr lang="de-DE" dirty="0"/>
              <a:t>...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54616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9160" y="2465839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Was </a:t>
            </a:r>
            <a:r>
              <a:rPr lang="en-US" dirty="0" err="1"/>
              <a:t>sind</a:t>
            </a:r>
            <a:r>
              <a:rPr lang="en-US" dirty="0"/>
              <a:t> </a:t>
            </a:r>
            <a:r>
              <a:rPr lang="en-US" dirty="0" err="1"/>
              <a:t>Empfehlungssysteme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6942232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9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9912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605327"/>
          </a:xfrm>
        </p:spPr>
      </p:pic>
    </p:spTree>
    <p:extLst>
      <p:ext uri="{BB962C8B-B14F-4D97-AF65-F5344CB8AC3E}">
        <p14:creationId xmlns:p14="http://schemas.microsoft.com/office/powerpoint/2010/main" val="12209230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0417" y="0"/>
            <a:ext cx="9263429" cy="6792525"/>
          </a:xfrm>
        </p:spPr>
      </p:pic>
    </p:spTree>
    <p:extLst>
      <p:ext uri="{BB962C8B-B14F-4D97-AF65-F5344CB8AC3E}">
        <p14:creationId xmlns:p14="http://schemas.microsoft.com/office/powerpoint/2010/main" val="39910465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51" y="558264"/>
            <a:ext cx="12169575" cy="5861785"/>
          </a:xfrm>
        </p:spPr>
      </p:pic>
    </p:spTree>
    <p:extLst>
      <p:ext uri="{BB962C8B-B14F-4D97-AF65-F5344CB8AC3E}">
        <p14:creationId xmlns:p14="http://schemas.microsoft.com/office/powerpoint/2010/main" val="8767494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711</TotalTime>
  <Words>454</Words>
  <Application>Microsoft Macintosh PowerPoint</Application>
  <PresentationFormat>Widescreen</PresentationFormat>
  <Paragraphs>106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8" baseType="lpstr">
      <vt:lpstr>Arial</vt:lpstr>
      <vt:lpstr>Calibri</vt:lpstr>
      <vt:lpstr>Calibri Light</vt:lpstr>
      <vt:lpstr>Mangal</vt:lpstr>
      <vt:lpstr>Wingdings</vt:lpstr>
      <vt:lpstr>Office Theme</vt:lpstr>
      <vt:lpstr>Empfehlungssysteme &amp;  Open-Source</vt:lpstr>
      <vt:lpstr>Agenda</vt:lpstr>
      <vt:lpstr>*Werbung*</vt:lpstr>
      <vt:lpstr>Kassel Data-Science Meetup</vt:lpstr>
      <vt:lpstr>Was sind Empfehlungssysteme?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Begrifflichkeiten</vt:lpstr>
      <vt:lpstr>(Basis-)Typen von Recommendern</vt:lpstr>
      <vt:lpstr>Open-Source Tools</vt:lpstr>
      <vt:lpstr>Frameworks &amp; Libraries</vt:lpstr>
      <vt:lpstr>Praxisbeispiel: Recommender für krittiq</vt:lpstr>
      <vt:lpstr>PowerPoint Presentation</vt:lpstr>
      <vt:lpstr>Requirements</vt:lpstr>
      <vt:lpstr>Vorarbeiten</vt:lpstr>
      <vt:lpstr>Rating-Matrix</vt:lpstr>
      <vt:lpstr>PowerPoint Presentation</vt:lpstr>
      <vt:lpstr>Daten-Modell anlegen</vt:lpstr>
      <vt:lpstr>Ähnlichkeitsmaß festlegen</vt:lpstr>
      <vt:lpstr>“Nachbarschaft”</vt:lpstr>
      <vt:lpstr>Ignoriere …</vt:lpstr>
      <vt:lpstr>Top-N Recommendations</vt:lpstr>
      <vt:lpstr>Wie geht es ab hier weiter?</vt:lpstr>
      <vt:lpstr>Cold-Start Problem</vt:lpstr>
      <vt:lpstr>Hybride Recommender</vt:lpstr>
      <vt:lpstr>Beispiel: Spotify 1/3</vt:lpstr>
      <vt:lpstr>Beispiel: Spotify (2/3)</vt:lpstr>
      <vt:lpstr>Beispiel: Spotify (3/3)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Kassel Data-Science  Meetup Volume 1</dc:title>
  <dc:creator>Alexander Kohout</dc:creator>
  <cp:lastModifiedBy>Alexander Kohout</cp:lastModifiedBy>
  <cp:revision>69</cp:revision>
  <cp:lastPrinted>2018-09-05T10:06:19Z</cp:lastPrinted>
  <dcterms:created xsi:type="dcterms:W3CDTF">2017-10-23T13:21:07Z</dcterms:created>
  <dcterms:modified xsi:type="dcterms:W3CDTF">2018-10-18T08:37:22Z</dcterms:modified>
</cp:coreProperties>
</file>